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3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302" r:id="rId35"/>
  </p:sldIdLst>
  <p:sldSz cx="9144000" cy="5715000" type="screen16x10"/>
  <p:notesSz cx="6858000" cy="9144000"/>
  <p:embeddedFontLst>
    <p:embeddedFont>
      <p:font typeface="Open Sans" panose="020B0606030504020204" pitchFamily="34" charset="0"/>
      <p:regular r:id="rId37"/>
      <p:bold r:id="rId38"/>
      <p:italic r:id="rId39"/>
      <p:boldItalic r:id="rId40"/>
    </p:embeddedFont>
    <p:embeddedFont>
      <p:font typeface="Verdana" panose="020B060403050404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cs184.eecs.berkeley.edu/uploads/lectures/03_sample/03_sample_slides.pdf"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 name="Google Shape;31;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pt-BR" u="sng">
                <a:solidFill>
                  <a:schemeClr val="hlink"/>
                </a:solidFill>
                <a:hlinkClick r:id="rId3"/>
              </a:rPr>
              <a:t>https://cs184.eecs.berkeley.edu/uploads/lectures/03_sample/03_sample_slides.pdf</a:t>
            </a:r>
            <a:endParaRPr/>
          </a:p>
          <a:p>
            <a:pPr marL="0" lvl="0" indent="0" algn="l" rtl="0">
              <a:spcBef>
                <a:spcPts val="0"/>
              </a:spcBef>
              <a:spcAft>
                <a:spcPts val="0"/>
              </a:spcAft>
              <a:buNone/>
            </a:pPr>
            <a:endParaRPr/>
          </a:p>
        </p:txBody>
      </p:sp>
      <p:sp>
        <p:nvSpPr>
          <p:cNvPr id="32" name="Google Shape;32;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255" name="Google Shape;25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9" name="Google Shape;299;p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9.png"/><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a:t>
            </a:r>
            <a:r>
              <a:rPr lang="pt-BR" dirty="0" err="1"/>
              <a:t>X</a:t>
            </a:r>
            <a:r>
              <a:rPr lang="pt-BR" dirty="0"/>
              <a:t>: Sombras e Reflexões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2048959"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Johnson et al. TOG 2005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800" b="1"/>
              <a:t>Hard shadows</a:t>
            </a:r>
            <a:endParaRPr sz="1800" b="1"/>
          </a:p>
          <a:p>
            <a:pPr marL="0" lvl="0" indent="0" algn="ctr" rtl="0">
              <a:spcBef>
                <a:spcPts val="360"/>
              </a:spcBef>
              <a:spcAft>
                <a:spcPts val="0"/>
              </a:spcAft>
              <a:buClr>
                <a:schemeClr val="dk1"/>
              </a:buClr>
              <a:buSzPts val="1800"/>
              <a:buNone/>
            </a:pPr>
            <a:r>
              <a:rPr lang="pt-BR" sz="1800"/>
              <a:t>(criadas por uma luz pontual)</a:t>
            </a:r>
            <a:endParaRPr/>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931596" y="4325420"/>
            <a:ext cx="3693824"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800" b="1">
                <a:solidFill>
                  <a:schemeClr val="dk1"/>
                </a:solidFill>
                <a:latin typeface="Verdana"/>
                <a:ea typeface="Verdana"/>
                <a:cs typeface="Verdana"/>
                <a:sym typeface="Verdana"/>
              </a:rPr>
              <a:t>Soft shadows</a:t>
            </a:r>
            <a:endParaRPr sz="1800" b="1">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800" b="0">
                <a:solidFill>
                  <a:schemeClr val="dk1"/>
                </a:solidFill>
                <a:latin typeface="Verdana"/>
                <a:ea typeface="Verdana"/>
                <a:cs typeface="Verdana"/>
                <a:sym typeface="Verdana"/>
              </a:rPr>
              <a:t>(criadas por uma luz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Percentage closer filtering (PCF) </a:t>
            </a:r>
            <a:endParaRPr/>
          </a:p>
        </p:txBody>
      </p:sp>
      <p:sp>
        <p:nvSpPr>
          <p:cNvPr id="145" name="Google Shape;145;p17"/>
          <p:cNvSpPr txBox="1">
            <a:spLocks noGrp="1"/>
          </p:cNvSpPr>
          <p:nvPr>
            <p:ph type="body" idx="1"/>
          </p:nvPr>
        </p:nvSpPr>
        <p:spPr>
          <a:xfrm>
            <a:off x="390548" y="838985"/>
            <a:ext cx="5773946"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600"/>
              <a:t>Em vez de amostrar o mapa de sombra uma vez, execute várias pesquisas em torno da coordenada de textura desejada</a:t>
            </a:r>
            <a:endParaRPr/>
          </a:p>
          <a:p>
            <a:pPr marL="177750" lvl="0" indent="-177750" algn="l" rtl="0">
              <a:spcBef>
                <a:spcPts val="320"/>
              </a:spcBef>
              <a:spcAft>
                <a:spcPts val="0"/>
              </a:spcAft>
              <a:buClr>
                <a:schemeClr val="dk1"/>
              </a:buClr>
              <a:buSzPts val="1600"/>
              <a:buFont typeface="Arial"/>
              <a:buChar char="•"/>
            </a:pPr>
            <a:r>
              <a:rPr lang="pt-BR" sz="1600"/>
              <a:t>Ajustar a fração das pesquisas que estão na sombra, modular a intensidade da luz de acordo</a:t>
            </a:r>
            <a:endParaRPr/>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Ambiente Occlusion</a:t>
            </a:r>
            <a:endParaRP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b="1"/>
              <a:t>Esta cena contém uma luz ambiente que tem iluminação igual de todas as direções. Todas as superfícies são difusas. Sem levar em conta as sombras, todas as superfícies deveriam ser da mesma cor.</a:t>
            </a:r>
            <a:endParaRPr/>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1. Renderizar a cena com o buffer de profundidade (z-buffer)</a:t>
            </a:r>
            <a:endParaRPr/>
          </a:p>
          <a:p>
            <a:pPr marL="0" lvl="0" indent="0" algn="l" rtl="0">
              <a:spcBef>
                <a:spcPts val="400"/>
              </a:spcBef>
              <a:spcAft>
                <a:spcPts val="0"/>
              </a:spcAft>
              <a:buClr>
                <a:schemeClr val="dk1"/>
              </a:buClr>
              <a:buSzPts val="2000"/>
              <a:buFont typeface="Verdana"/>
              <a:buNone/>
            </a:pPr>
            <a:r>
              <a:rPr lang="pt-BR"/>
              <a:t>2. Para cada pixel p (estimar a oclusão do hemisfério traçando raios na vizinhança do buffer de profundidade)</a:t>
            </a:r>
            <a:endParaRPr/>
          </a:p>
          <a:p>
            <a:pPr marL="0" lvl="0" indent="0" algn="l" rtl="0">
              <a:spcBef>
                <a:spcPts val="400"/>
              </a:spcBef>
              <a:spcAft>
                <a:spcPts val="0"/>
              </a:spcAft>
              <a:buClr>
                <a:schemeClr val="dk1"/>
              </a:buClr>
              <a:buSzPts val="2000"/>
              <a:buFont typeface="Verdana"/>
              <a:buNone/>
            </a:pPr>
            <a:r>
              <a:rPr lang="pt-BR"/>
              <a:t>3. Faça alguma média do mapa de oclusão para reduzir o ruído</a:t>
            </a:r>
            <a:endParaRPr/>
          </a:p>
          <a:p>
            <a:pPr marL="0" lvl="0" indent="0" algn="l" rtl="0">
              <a:spcBef>
                <a:spcPts val="400"/>
              </a:spcBef>
              <a:spcAft>
                <a:spcPts val="0"/>
              </a:spcAft>
              <a:buClr>
                <a:schemeClr val="dk1"/>
              </a:buClr>
              <a:buSzPts val="2000"/>
              <a:buFont typeface="Verdana"/>
              <a:buNone/>
            </a:pPr>
            <a:r>
              <a:rPr lang="pt-BR"/>
              <a:t>4 .Escureça a iluminação ambiente por quantidade de oclusão</a:t>
            </a:r>
            <a:endParaRPr/>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7" y="4691349"/>
            <a:ext cx="196553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Valores do Z-buffer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Tópicos da Aula</a:t>
            </a:r>
            <a:endParaRPr/>
          </a:p>
        </p:txBody>
      </p:sp>
      <p:sp>
        <p:nvSpPr>
          <p:cNvPr id="35" name="Google Shape;35;p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Sombras</a:t>
            </a:r>
            <a:endParaRPr dirty="0"/>
          </a:p>
          <a:p>
            <a:pPr marL="0" lvl="0" indent="0" algn="l" rtl="0">
              <a:spcBef>
                <a:spcPts val="400"/>
              </a:spcBef>
              <a:spcAft>
                <a:spcPts val="0"/>
              </a:spcAft>
              <a:buClr>
                <a:schemeClr val="dk1"/>
              </a:buClr>
              <a:buSzPts val="2000"/>
              <a:buFont typeface="Verdana"/>
              <a:buNone/>
            </a:pPr>
            <a:r>
              <a:rPr lang="pt-BR" dirty="0"/>
              <a:t>Ambiente </a:t>
            </a:r>
            <a:r>
              <a:rPr lang="pt-BR" dirty="0" err="1"/>
              <a:t>Occlusion</a:t>
            </a:r>
            <a:endParaRPr dirty="0"/>
          </a:p>
          <a:p>
            <a:pPr marL="0" lvl="0" indent="0" algn="l" rtl="0">
              <a:spcBef>
                <a:spcPts val="400"/>
              </a:spcBef>
              <a:spcAft>
                <a:spcPts val="0"/>
              </a:spcAft>
              <a:buClr>
                <a:schemeClr val="dk1"/>
              </a:buClr>
              <a:buSzPts val="2000"/>
              <a:buFont typeface="Verdana"/>
              <a:buNone/>
            </a:pPr>
            <a:r>
              <a:rPr lang="pt-BR" dirty="0"/>
              <a:t>Reflexões</a:t>
            </a:r>
            <a:endParaRPr dirty="0"/>
          </a:p>
          <a:p>
            <a:pPr marL="0" lvl="0" indent="0" algn="l" rtl="0">
              <a:spcBef>
                <a:spcPts val="400"/>
              </a:spcBef>
              <a:spcAft>
                <a:spcPts val="0"/>
              </a:spcAft>
              <a:buClr>
                <a:schemeClr val="dk1"/>
              </a:buClr>
              <a:buSzPts val="2000"/>
              <a:buFont typeface="Verdana"/>
              <a:buNone/>
            </a:pPr>
            <a:r>
              <a:rPr lang="pt-BR" dirty="0" err="1"/>
              <a:t>Interreflexões</a:t>
            </a:r>
            <a:endParaRPr dirty="0"/>
          </a:p>
        </p:txBody>
      </p:sp>
      <p:sp>
        <p:nvSpPr>
          <p:cNvPr id="36" name="Google Shape;36;p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08" name="Google Shape;208;p2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209" name="Google Shape;209;p2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pic>
        <p:nvPicPr>
          <p:cNvPr id="210" name="Google Shape;210;p24" descr="page26image49465984"/>
          <p:cNvPicPr preferRelativeResize="0"/>
          <p:nvPr/>
        </p:nvPicPr>
        <p:blipFill rotWithShape="1">
          <a:blip r:embed="rId3">
            <a:alphaModFix/>
          </a:blip>
          <a:srcRect/>
          <a:stretch/>
        </p:blipFill>
        <p:spPr>
          <a:xfrm>
            <a:off x="127000" y="-4587875"/>
            <a:ext cx="11480800" cy="12700"/>
          </a:xfrm>
          <a:prstGeom prst="rect">
            <a:avLst/>
          </a:prstGeom>
          <a:noFill/>
          <a:ln>
            <a:noFill/>
          </a:ln>
        </p:spPr>
      </p:pic>
      <p:pic>
        <p:nvPicPr>
          <p:cNvPr id="211" name="Google Shape;211;p24" descr="page26image49469248"/>
          <p:cNvPicPr preferRelativeResize="0"/>
          <p:nvPr/>
        </p:nvPicPr>
        <p:blipFill rotWithShape="1">
          <a:blip r:embed="rId4">
            <a:alphaModFix/>
          </a:blip>
          <a:srcRect/>
          <a:stretch/>
        </p:blipFill>
        <p:spPr>
          <a:xfrm>
            <a:off x="11811000" y="-4587875"/>
            <a:ext cx="11468100" cy="12700"/>
          </a:xfrm>
          <a:prstGeom prst="rect">
            <a:avLst/>
          </a:prstGeom>
          <a:noFill/>
          <a:ln>
            <a:noFill/>
          </a:ln>
        </p:spPr>
      </p:pic>
      <p:pic>
        <p:nvPicPr>
          <p:cNvPr id="212" name="Google Shape;212;p24" descr="page26image49465792"/>
          <p:cNvPicPr preferRelativeResize="0"/>
          <p:nvPr/>
        </p:nvPicPr>
        <p:blipFill rotWithShape="1">
          <a:blip r:embed="rId5">
            <a:alphaModFix/>
          </a:blip>
          <a:srcRect/>
          <a:stretch/>
        </p:blipFill>
        <p:spPr>
          <a:xfrm>
            <a:off x="23495000" y="-4587875"/>
            <a:ext cx="12700" cy="5854700"/>
          </a:xfrm>
          <a:prstGeom prst="rect">
            <a:avLst/>
          </a:prstGeom>
          <a:noFill/>
          <a:ln>
            <a:noFill/>
          </a:ln>
        </p:spPr>
      </p:pic>
      <p:pic>
        <p:nvPicPr>
          <p:cNvPr id="213" name="Google Shape;213;p24" descr="page26image34840496"/>
          <p:cNvPicPr preferRelativeResize="0"/>
          <p:nvPr/>
        </p:nvPicPr>
        <p:blipFill rotWithShape="1">
          <a:blip r:embed="rId6">
            <a:alphaModFix/>
          </a:blip>
          <a:srcRect/>
          <a:stretch/>
        </p:blipFill>
        <p:spPr>
          <a:xfrm>
            <a:off x="24984075" y="-4587875"/>
            <a:ext cx="11430000" cy="584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está errado nessa figura?</a:t>
            </a:r>
            <a:endParaRPr/>
          </a:p>
        </p:txBody>
      </p:sp>
      <p:sp>
        <p:nvSpPr>
          <p:cNvPr id="219" name="Google Shape;219;p2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220" name="Google Shape;220;p25" descr="page28image52389616"/>
          <p:cNvPicPr preferRelativeResize="0"/>
          <p:nvPr/>
        </p:nvPicPr>
        <p:blipFill rotWithShape="1">
          <a:blip r:embed="rId3">
            <a:alphaModFix/>
          </a:blip>
          <a:srcRect l="6277" t="30392" r="7251" b="4934"/>
          <a:stretch/>
        </p:blipFill>
        <p:spPr>
          <a:xfrm>
            <a:off x="564411" y="838985"/>
            <a:ext cx="8015178" cy="4496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27" name="Google Shape;227;p2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pic>
        <p:nvPicPr>
          <p:cNvPr id="228" name="Google Shape;228;p26" descr="page29image52331840"/>
          <p:cNvPicPr preferRelativeResize="0"/>
          <p:nvPr/>
        </p:nvPicPr>
        <p:blipFill rotWithShape="1">
          <a:blip r:embed="rId3">
            <a:alphaModFix/>
          </a:blip>
          <a:srcRect t="15385" b="10769"/>
          <a:stretch/>
        </p:blipFill>
        <p:spPr>
          <a:xfrm>
            <a:off x="475013" y="800704"/>
            <a:ext cx="8187184" cy="4534440"/>
          </a:xfrm>
          <a:prstGeom prst="rect">
            <a:avLst/>
          </a:prstGeom>
          <a:noFill/>
          <a:ln>
            <a:noFill/>
          </a:ln>
        </p:spPr>
      </p:pic>
      <p:sp>
        <p:nvSpPr>
          <p:cNvPr id="229" name="Google Shape;229;p26"/>
          <p:cNvSpPr/>
          <p:nvPr/>
        </p:nvSpPr>
        <p:spPr>
          <a:xfrm>
            <a:off x="390548" y="5359528"/>
            <a:ext cx="140205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Créditos: NVIDIA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35" name="Google Shape;235;p2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36" name="Google Shape;236;p27" descr="page30image52089440"/>
          <p:cNvPicPr preferRelativeResize="0"/>
          <p:nvPr/>
        </p:nvPicPr>
        <p:blipFill rotWithShape="1">
          <a:blip r:embed="rId3">
            <a:alphaModFix/>
          </a:blip>
          <a:srcRect t="16500" b="9000"/>
          <a:stretch/>
        </p:blipFill>
        <p:spPr>
          <a:xfrm>
            <a:off x="543736" y="818020"/>
            <a:ext cx="8121856" cy="45380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Relembrando: Espelho Perfeito</a:t>
            </a:r>
            <a:endParaRPr/>
          </a:p>
        </p:txBody>
      </p:sp>
      <p:sp>
        <p:nvSpPr>
          <p:cNvPr id="242" name="Google Shape;242;p2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pic>
        <p:nvPicPr>
          <p:cNvPr id="243" name="Google Shape;243;p28" descr="page31image34769344"/>
          <p:cNvPicPr preferRelativeResize="0"/>
          <p:nvPr/>
        </p:nvPicPr>
        <p:blipFill rotWithShape="1">
          <a:blip r:embed="rId3">
            <a:alphaModFix/>
          </a:blip>
          <a:srcRect/>
          <a:stretch/>
        </p:blipFill>
        <p:spPr>
          <a:xfrm>
            <a:off x="1126638" y="828129"/>
            <a:ext cx="6890724" cy="458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Reflexão Perfeita</a:t>
            </a:r>
            <a:endParaRPr/>
          </a:p>
        </p:txBody>
      </p:sp>
      <p:sp>
        <p:nvSpPr>
          <p:cNvPr id="249" name="Google Shape;249;p2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250" name="Google Shape;250;p29"/>
          <p:cNvPicPr preferRelativeResize="0"/>
          <p:nvPr/>
        </p:nvPicPr>
        <p:blipFill rotWithShape="1">
          <a:blip r:embed="rId3">
            <a:alphaModFix/>
          </a:blip>
          <a:srcRect/>
          <a:stretch/>
        </p:blipFill>
        <p:spPr>
          <a:xfrm>
            <a:off x="1390866" y="849101"/>
            <a:ext cx="7121538" cy="4496159"/>
          </a:xfrm>
          <a:prstGeom prst="rect">
            <a:avLst/>
          </a:prstGeom>
          <a:noFill/>
          <a:ln>
            <a:noFill/>
          </a:ln>
        </p:spPr>
      </p:pic>
      <p:sp>
        <p:nvSpPr>
          <p:cNvPr id="251" name="Google Shape;251;p29"/>
          <p:cNvSpPr txBox="1">
            <a:spLocks noGrp="1"/>
          </p:cNvSpPr>
          <p:nvPr>
            <p:ph type="body" idx="1"/>
          </p:nvPr>
        </p:nvSpPr>
        <p:spPr>
          <a:xfrm>
            <a:off x="288235" y="838985"/>
            <a:ext cx="3872285" cy="201851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A luz refletida de P</a:t>
            </a:r>
            <a:r>
              <a:rPr lang="pt-BR" sz="1800" baseline="-25000"/>
              <a:t>1</a:t>
            </a:r>
            <a:r>
              <a:rPr lang="pt-BR" sz="1800"/>
              <a:t> na direção de P</a:t>
            </a:r>
            <a:r>
              <a:rPr lang="pt-BR" sz="1800" baseline="-25000"/>
              <a:t>0</a:t>
            </a:r>
            <a:r>
              <a:rPr lang="pt-BR" sz="1800"/>
              <a:t> depende da luz incidente em P</a:t>
            </a:r>
            <a:r>
              <a:rPr lang="pt-BR" sz="1800" baseline="-25000"/>
              <a:t>1</a:t>
            </a:r>
            <a:r>
              <a:rPr lang="pt-BR" sz="1800"/>
              <a:t> a partir da reflexão sobre a normal de superfície de P</a:t>
            </a:r>
            <a:r>
              <a:rPr lang="pt-BR" sz="1800" baseline="-25000"/>
              <a:t>1</a:t>
            </a:r>
            <a:r>
              <a:rPr lang="pt-BR" sz="1800"/>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pode ser usada para simular reflexão</a:t>
            </a:r>
            <a:endParaRPr/>
          </a:p>
        </p:txBody>
      </p:sp>
      <p:sp>
        <p:nvSpPr>
          <p:cNvPr id="258" name="Google Shape;258;p3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Environment mapping:</a:t>
            </a:r>
            <a:endParaRPr/>
          </a:p>
          <a:p>
            <a:pPr marL="0" lvl="0" indent="0" algn="l" rtl="0">
              <a:spcBef>
                <a:spcPts val="320"/>
              </a:spcBef>
              <a:spcAft>
                <a:spcPts val="0"/>
              </a:spcAft>
              <a:buClr>
                <a:schemeClr val="dk1"/>
              </a:buClr>
              <a:buSzPts val="1600"/>
              <a:buFont typeface="Verdana"/>
              <a:buNone/>
            </a:pPr>
            <a:r>
              <a:rPr lang="pt-BR" sz="1600"/>
              <a:t>coloque câmera na origem</a:t>
            </a:r>
            <a:br>
              <a:rPr lang="pt-BR" sz="1600"/>
            </a:br>
            <a:r>
              <a:rPr lang="pt-BR" sz="1600"/>
              <a:t>das reflexões</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Essa técnicas é uma aproximação.</a:t>
            </a:r>
            <a:endParaRPr/>
          </a:p>
          <a:p>
            <a:pPr marL="0" lvl="0" indent="0" algn="l" rtl="0">
              <a:spcBef>
                <a:spcPts val="320"/>
              </a:spcBef>
              <a:spcAft>
                <a:spcPts val="0"/>
              </a:spcAft>
              <a:buClr>
                <a:schemeClr val="dk1"/>
              </a:buClr>
              <a:buSzPts val="1600"/>
              <a:buFont typeface="Verdana"/>
              <a:buNone/>
            </a:pPr>
            <a:r>
              <a:rPr lang="pt-BR" sz="1600"/>
              <a:t>Por quê?</a:t>
            </a:r>
            <a:endParaRPr/>
          </a:p>
        </p:txBody>
      </p:sp>
      <p:sp>
        <p:nvSpPr>
          <p:cNvPr id="259" name="Google Shape;259;p3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sp>
        <p:nvSpPr>
          <p:cNvPr id="260" name="Google Shape;260;p30"/>
          <p:cNvSpPr/>
          <p:nvPr/>
        </p:nvSpPr>
        <p:spPr>
          <a:xfrm>
            <a:off x="325220" y="3087064"/>
            <a:ext cx="4572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Cube map:</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armazena os resultados de raios de reflexão</a:t>
            </a:r>
            <a:endParaRPr/>
          </a:p>
        </p:txBody>
      </p:sp>
      <p:pic>
        <p:nvPicPr>
          <p:cNvPr id="261" name="Google Shape;261;p30" descr="page33image34646592"/>
          <p:cNvPicPr preferRelativeResize="0"/>
          <p:nvPr/>
        </p:nvPicPr>
        <p:blipFill rotWithShape="1">
          <a:blip r:embed="rId3">
            <a:alphaModFix/>
          </a:blip>
          <a:srcRect/>
          <a:stretch/>
        </p:blipFill>
        <p:spPr>
          <a:xfrm>
            <a:off x="4847821" y="838985"/>
            <a:ext cx="3905632" cy="4395167"/>
          </a:xfrm>
          <a:prstGeom prst="rect">
            <a:avLst/>
          </a:prstGeom>
          <a:noFill/>
          <a:ln>
            <a:noFill/>
          </a:ln>
        </p:spPr>
      </p:pic>
      <p:sp>
        <p:nvSpPr>
          <p:cNvPr id="262" name="Google Shape;262;p30"/>
          <p:cNvSpPr/>
          <p:nvPr/>
        </p:nvSpPr>
        <p:spPr>
          <a:xfrm>
            <a:off x="6789682" y="838985"/>
            <a:ext cx="1963769"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para produzir um cube map são necessárias 6 renderizações</a:t>
            </a:r>
            <a:endParaRPr sz="1400">
              <a:solidFill>
                <a:schemeClr val="dk1"/>
              </a:solidFill>
              <a:latin typeface="Arial"/>
              <a:ea typeface="Arial"/>
              <a:cs typeface="Arial"/>
              <a:sym typeface="Arial"/>
            </a:endParaRPr>
          </a:p>
        </p:txBody>
      </p:sp>
      <p:cxnSp>
        <p:nvCxnSpPr>
          <p:cNvPr id="263" name="Google Shape;263;p30"/>
          <p:cNvCxnSpPr/>
          <p:nvPr/>
        </p:nvCxnSpPr>
        <p:spPr>
          <a:xfrm rot="10800000" flipH="1">
            <a:off x="1524000" y="2857500"/>
            <a:ext cx="4204138" cy="463769"/>
          </a:xfrm>
          <a:prstGeom prst="straightConnector1">
            <a:avLst/>
          </a:prstGeom>
          <a:noFill/>
          <a:ln w="28575" cap="flat" cmpd="sng">
            <a:solidFill>
              <a:srgbClr val="4A7DBA"/>
            </a:solidFill>
            <a:prstDash val="solid"/>
            <a:round/>
            <a:headEnd type="none" w="sm" len="sm"/>
            <a:tailEnd type="triangle" w="med" len="med"/>
          </a:ln>
        </p:spPr>
      </p:cxnSp>
      <p:sp>
        <p:nvSpPr>
          <p:cNvPr id="264" name="Google Shape;264;p30"/>
          <p:cNvSpPr/>
          <p:nvPr/>
        </p:nvSpPr>
        <p:spPr>
          <a:xfrm>
            <a:off x="1030013" y="4726605"/>
            <a:ext cx="38178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Centro da projeção</a:t>
            </a:r>
            <a:endParaRPr/>
          </a:p>
        </p:txBody>
      </p:sp>
      <p:cxnSp>
        <p:nvCxnSpPr>
          <p:cNvPr id="265" name="Google Shape;265;p30"/>
          <p:cNvCxnSpPr/>
          <p:nvPr/>
        </p:nvCxnSpPr>
        <p:spPr>
          <a:xfrm rot="10800000" flipH="1">
            <a:off x="3079531" y="4447503"/>
            <a:ext cx="2648607" cy="428512"/>
          </a:xfrm>
          <a:prstGeom prst="straightConnector1">
            <a:avLst/>
          </a:prstGeom>
          <a:noFill/>
          <a:ln w="28575" cap="flat" cmpd="sng">
            <a:solidFill>
              <a:srgbClr val="4A7DBA"/>
            </a:solidFill>
            <a:prstDash val="solid"/>
            <a:round/>
            <a:headEnd type="none" w="sm" len="sm"/>
            <a:tailEnd type="triangle" w="med" len="med"/>
          </a:ln>
        </p:spPr>
      </p:cxnSp>
      <p:sp>
        <p:nvSpPr>
          <p:cNvPr id="266" name="Google Shape;266;p30"/>
          <p:cNvSpPr/>
          <p:nvPr/>
        </p:nvSpPr>
        <p:spPr>
          <a:xfrm>
            <a:off x="5276193" y="5459318"/>
            <a:ext cx="332382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http://en.wikipedia.org/wiki/Cube_mapping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73" name="Google Shape;273;p31"/>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600"/>
              <a:buNone/>
            </a:pPr>
            <a:r>
              <a:rPr lang="pt-BR" sz="1600" b="1"/>
              <a:t>https://www.techspot.com/article/1934-the-state-of-ray-tracing/ </a:t>
            </a:r>
            <a:endParaRPr sz="1600"/>
          </a:p>
          <a:p>
            <a:pPr marL="0" lvl="0" indent="0" algn="l" rtl="0">
              <a:spcBef>
                <a:spcPts val="320"/>
              </a:spcBef>
              <a:spcAft>
                <a:spcPts val="0"/>
              </a:spcAft>
              <a:buClr>
                <a:schemeClr val="dk1"/>
              </a:buClr>
              <a:buSzPts val="1600"/>
              <a:buFont typeface="Verdana"/>
              <a:buNone/>
            </a:pPr>
            <a:endParaRPr sz="1600"/>
          </a:p>
        </p:txBody>
      </p:sp>
      <p:sp>
        <p:nvSpPr>
          <p:cNvPr id="274" name="Google Shape;274;p3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sp>
        <p:nvSpPr>
          <p:cNvPr id="275" name="Google Shape;275;p31"/>
          <p:cNvSpPr/>
          <p:nvPr/>
        </p:nvSpPr>
        <p:spPr>
          <a:xfrm>
            <a:off x="7246539" y="5424364"/>
            <a:ext cx="116307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76" name="Google Shape;276;p31"/>
          <p:cNvPicPr preferRelativeResize="0"/>
          <p:nvPr/>
        </p:nvPicPr>
        <p:blipFill rotWithShape="1">
          <a:blip r:embed="rId3">
            <a:alphaModFix/>
          </a:blip>
          <a:srcRect/>
          <a:stretch/>
        </p:blipFill>
        <p:spPr>
          <a:xfrm>
            <a:off x="753110" y="691001"/>
            <a:ext cx="7703107" cy="43329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83" name="Google Shape;283;p32"/>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600"/>
              <a:buNone/>
            </a:pPr>
            <a:r>
              <a:rPr lang="pt-BR" sz="1600" b="1"/>
              <a:t>https://www.techspot.com/article/1934-the-state-of-ray-tracing/ </a:t>
            </a:r>
            <a:endParaRPr sz="1600"/>
          </a:p>
          <a:p>
            <a:pPr marL="0" lvl="0" indent="0" algn="l" rtl="0">
              <a:spcBef>
                <a:spcPts val="320"/>
              </a:spcBef>
              <a:spcAft>
                <a:spcPts val="0"/>
              </a:spcAft>
              <a:buClr>
                <a:schemeClr val="dk1"/>
              </a:buClr>
              <a:buSzPts val="1600"/>
              <a:buFont typeface="Verdana"/>
              <a:buNone/>
            </a:pPr>
            <a:endParaRPr sz="1600"/>
          </a:p>
        </p:txBody>
      </p:sp>
      <p:sp>
        <p:nvSpPr>
          <p:cNvPr id="284" name="Google Shape;284;p3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sp>
        <p:nvSpPr>
          <p:cNvPr id="285" name="Google Shape;285;p32"/>
          <p:cNvSpPr/>
          <p:nvPr/>
        </p:nvSpPr>
        <p:spPr>
          <a:xfrm>
            <a:off x="7246539" y="5424364"/>
            <a:ext cx="116307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86" name="Google Shape;286;p32"/>
          <p:cNvPicPr preferRelativeResize="0"/>
          <p:nvPr/>
        </p:nvPicPr>
        <p:blipFill rotWithShape="1">
          <a:blip r:embed="rId3">
            <a:alphaModFix/>
          </a:blip>
          <a:srcRect/>
          <a:stretch/>
        </p:blipFill>
        <p:spPr>
          <a:xfrm>
            <a:off x="753110" y="691000"/>
            <a:ext cx="7703107" cy="43329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93" name="Google Shape;293;p33"/>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600"/>
              <a:buNone/>
            </a:pPr>
            <a:r>
              <a:rPr lang="pt-BR" sz="1600" b="1"/>
              <a:t>https://www.techspot.com/article/1934-the-state-of-ray-tracing/ </a:t>
            </a:r>
            <a:endParaRPr sz="1600"/>
          </a:p>
          <a:p>
            <a:pPr marL="0" lvl="0" indent="0" algn="l" rtl="0">
              <a:spcBef>
                <a:spcPts val="320"/>
              </a:spcBef>
              <a:spcAft>
                <a:spcPts val="0"/>
              </a:spcAft>
              <a:buClr>
                <a:schemeClr val="dk1"/>
              </a:buClr>
              <a:buSzPts val="1600"/>
              <a:buFont typeface="Verdana"/>
              <a:buNone/>
            </a:pPr>
            <a:endParaRPr sz="1600"/>
          </a:p>
        </p:txBody>
      </p:sp>
      <p:sp>
        <p:nvSpPr>
          <p:cNvPr id="294" name="Google Shape;294;p3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95" name="Google Shape;295;p33"/>
          <p:cNvSpPr/>
          <p:nvPr/>
        </p:nvSpPr>
        <p:spPr>
          <a:xfrm>
            <a:off x="7246539" y="5424364"/>
            <a:ext cx="1163075"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96" name="Google Shape;296;p33"/>
          <p:cNvPicPr preferRelativeResize="0"/>
          <p:nvPr/>
        </p:nvPicPr>
        <p:blipFill rotWithShape="1">
          <a:blip r:embed="rId3">
            <a:alphaModFix/>
          </a:blip>
          <a:srcRect/>
          <a:stretch/>
        </p:blipFill>
        <p:spPr>
          <a:xfrm>
            <a:off x="753110" y="699580"/>
            <a:ext cx="7693967" cy="43278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Interreflexões</a:t>
            </a:r>
            <a:endParaRPr/>
          </a:p>
        </p:txBody>
      </p:sp>
      <p:sp>
        <p:nvSpPr>
          <p:cNvPr id="302" name="Google Shape;302;p3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303" name="Google Shape;303;p3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Interreflexões Difusas</a:t>
            </a:r>
            <a:endParaRPr/>
          </a:p>
        </p:txBody>
      </p:sp>
      <p:sp>
        <p:nvSpPr>
          <p:cNvPr id="310" name="Google Shape;310;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sp>
        <p:nvSpPr>
          <p:cNvPr id="311" name="Google Shape;311;p35"/>
          <p:cNvSpPr/>
          <p:nvPr/>
        </p:nvSpPr>
        <p:spPr>
          <a:xfrm>
            <a:off x="6441837" y="5405974"/>
            <a:ext cx="207056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créditos: Henrik Wann Jensen </a:t>
            </a:r>
            <a:endParaRPr/>
          </a:p>
        </p:txBody>
      </p:sp>
      <p:pic>
        <p:nvPicPr>
          <p:cNvPr id="312" name="Google Shape;312;p35" descr="page37image52257872"/>
          <p:cNvPicPr preferRelativeResize="0"/>
          <p:nvPr/>
        </p:nvPicPr>
        <p:blipFill rotWithShape="1">
          <a:blip r:embed="rId3">
            <a:alphaModFix/>
          </a:blip>
          <a:srcRect l="11567" t="12805" r="6618" b="5104"/>
          <a:stretch/>
        </p:blipFill>
        <p:spPr>
          <a:xfrm>
            <a:off x="1584600" y="838985"/>
            <a:ext cx="5974800" cy="4496159"/>
          </a:xfrm>
          <a:prstGeom prst="rect">
            <a:avLst/>
          </a:prstGeom>
          <a:noFill/>
          <a:ln>
            <a:noFill/>
          </a:ln>
        </p:spPr>
      </p:pic>
      <p:sp>
        <p:nvSpPr>
          <p:cNvPr id="313" name="Google Shape;313;p35"/>
          <p:cNvSpPr txBox="1">
            <a:spLocks noGrp="1"/>
          </p:cNvSpPr>
          <p:nvPr>
            <p:ph type="body" idx="1"/>
          </p:nvPr>
        </p:nvSpPr>
        <p:spPr>
          <a:xfrm>
            <a:off x="2539178" y="838985"/>
            <a:ext cx="2257411" cy="7491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AF1DD"/>
              </a:buClr>
              <a:buSzPts val="1400"/>
              <a:buFont typeface="Verdana"/>
              <a:buNone/>
            </a:pPr>
            <a:r>
              <a:rPr lang="pt-BR" sz="1400">
                <a:solidFill>
                  <a:srgbClr val="EAF1DD"/>
                </a:solidFill>
              </a:rPr>
              <a:t>Por que a parede</a:t>
            </a:r>
            <a:br>
              <a:rPr lang="pt-BR" sz="1400">
                <a:solidFill>
                  <a:srgbClr val="EAF1DD"/>
                </a:solidFill>
              </a:rPr>
            </a:br>
            <a:r>
              <a:rPr lang="pt-BR" sz="1400">
                <a:solidFill>
                  <a:srgbClr val="EAF1DD"/>
                </a:solidFill>
              </a:rPr>
              <a:t>está avermelhada?</a:t>
            </a:r>
            <a:endParaRPr/>
          </a:p>
        </p:txBody>
      </p:sp>
      <p:sp>
        <p:nvSpPr>
          <p:cNvPr id="314" name="Google Shape;314;p35"/>
          <p:cNvSpPr txBox="1"/>
          <p:nvPr/>
        </p:nvSpPr>
        <p:spPr>
          <a:xfrm>
            <a:off x="4855658" y="4791140"/>
            <a:ext cx="2257411" cy="74918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EAF1DD"/>
              </a:buClr>
              <a:buSzPts val="1400"/>
              <a:buFont typeface="Verdana"/>
              <a:buNone/>
            </a:pPr>
            <a:r>
              <a:rPr lang="pt-BR" sz="1400" b="0">
                <a:solidFill>
                  <a:srgbClr val="EAF1DD"/>
                </a:solidFill>
                <a:latin typeface="Verdana"/>
                <a:ea typeface="Verdana"/>
                <a:cs typeface="Verdana"/>
                <a:sym typeface="Verdana"/>
              </a:rPr>
              <a:t>Por que não está completamente preto?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Luzes pré-computadas</a:t>
            </a:r>
            <a:endParaRPr/>
          </a:p>
        </p:txBody>
      </p:sp>
      <p:sp>
        <p:nvSpPr>
          <p:cNvPr id="320" name="Google Shape;320;p36"/>
          <p:cNvSpPr txBox="1">
            <a:spLocks noGrp="1"/>
          </p:cNvSpPr>
          <p:nvPr>
            <p:ph type="body" idx="1"/>
          </p:nvPr>
        </p:nvSpPr>
        <p:spPr>
          <a:xfrm>
            <a:off x="390548" y="838985"/>
            <a:ext cx="386649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Pré-calcular a iluminação para uma cena offline (possível para luzes estáticas)</a:t>
            </a: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Cálculos offline podem realizar cálculos de iluminação mais  avançados, como os cálculos de interreflexões</a:t>
            </a:r>
            <a:endParaRPr sz="1800"/>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Os resultados dos cálculos são armazenados como texturas (ou mapa de texturas)</a:t>
            </a:r>
            <a:endParaRPr/>
          </a:p>
        </p:txBody>
      </p:sp>
      <p:sp>
        <p:nvSpPr>
          <p:cNvPr id="321" name="Google Shape;321;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22" name="Google Shape;322;p36" descr="page38image34797584"/>
          <p:cNvPicPr preferRelativeResize="0"/>
          <p:nvPr/>
        </p:nvPicPr>
        <p:blipFill rotWithShape="1">
          <a:blip r:embed="rId3">
            <a:alphaModFix/>
          </a:blip>
          <a:srcRect/>
          <a:stretch/>
        </p:blipFill>
        <p:spPr>
          <a:xfrm>
            <a:off x="4689252" y="371686"/>
            <a:ext cx="3509868" cy="52214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43" name="Google Shape;443;p50"/>
          <p:cNvSpPr txBox="1">
            <a:spLocks noGrp="1"/>
          </p:cNvSpPr>
          <p:nvPr>
            <p:ph type="body" idx="2"/>
          </p:nvPr>
        </p:nvSpPr>
        <p:spPr>
          <a:xfrm>
            <a:off x="1567655" y="2857501"/>
            <a:ext cx="6119813" cy="10432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Pereira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6</a:t>
            </a:fld>
            <a:endParaRPr/>
          </a:p>
        </p:txBody>
      </p:sp>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0"/>
              </a:spcBef>
              <a:spcAft>
                <a:spcPts val="0"/>
              </a:spcAft>
              <a:buClr>
                <a:schemeClr val="dk1"/>
              </a:buClr>
              <a:buSzPts val="1800"/>
              <a:buFont typeface="Arial"/>
              <a:buChar char="•"/>
            </a:pPr>
            <a:r>
              <a:rPr lang="pt-BR" sz="1800"/>
              <a:t>Com base em ray tracing...</a:t>
            </a:r>
            <a:endParaRPr/>
          </a:p>
          <a:p>
            <a:pPr marL="198900" lvl="0" indent="-198900" algn="l" rtl="0">
              <a:spcBef>
                <a:spcPts val="632"/>
              </a:spcBef>
              <a:spcAft>
                <a:spcPts val="0"/>
              </a:spcAft>
              <a:buClr>
                <a:schemeClr val="dk1"/>
              </a:buClr>
              <a:buSzPts val="1800"/>
              <a:buFont typeface="Arial"/>
              <a:buChar char="•"/>
            </a:pPr>
            <a:r>
              <a:rPr lang="pt-BR" sz="1800"/>
              <a:t>Traçar um raio do ponto P até a fonte de luz L</a:t>
            </a:r>
            <a:r>
              <a:rPr lang="pt-BR" sz="1800" baseline="-25000"/>
              <a:t>i</a:t>
            </a:r>
            <a:endParaRPr/>
          </a:p>
          <a:p>
            <a:pPr marL="198900" lvl="0" indent="-198900" algn="l" rtl="0">
              <a:spcBef>
                <a:spcPts val="632"/>
              </a:spcBef>
              <a:spcAft>
                <a:spcPts val="0"/>
              </a:spcAft>
              <a:buClr>
                <a:schemeClr val="dk1"/>
              </a:buClr>
              <a:buSzPts val="1800"/>
              <a:buFont typeface="Arial"/>
              <a:buChar char="•"/>
            </a:pPr>
            <a:r>
              <a:rPr lang="pt-BR" sz="1800"/>
              <a:t>Se o raio atingir um objeto da cena antes de atingir a fonte de luz, então P está em uma sombra</a:t>
            </a:r>
            <a:endParaRPr/>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pic>
        <p:nvPicPr>
          <p:cNvPr id="87" name="Google Shape;87;p11" descr="page14image52317920"/>
          <p:cNvPicPr preferRelativeResize="0"/>
          <p:nvPr/>
        </p:nvPicPr>
        <p:blipFill rotWithShape="1">
          <a:blip r:embed="rId3">
            <a:alphaModFix/>
          </a:blip>
          <a:srcRect/>
          <a:stretch/>
        </p:blipFill>
        <p:spPr>
          <a:xfrm>
            <a:off x="1881097" y="2685627"/>
            <a:ext cx="2822678" cy="2725102"/>
          </a:xfrm>
          <a:prstGeom prst="rect">
            <a:avLst/>
          </a:prstGeom>
          <a:noFill/>
          <a:ln>
            <a:noFill/>
          </a:ln>
        </p:spPr>
      </p:pic>
      <p:pic>
        <p:nvPicPr>
          <p:cNvPr id="88" name="Google Shape;88;p11"/>
          <p:cNvPicPr preferRelativeResize="0"/>
          <p:nvPr/>
        </p:nvPicPr>
        <p:blipFill rotWithShape="1">
          <a:blip r:embed="rId4">
            <a:alphaModFix/>
          </a:blip>
          <a:srcRect/>
          <a:stretch/>
        </p:blipFill>
        <p:spPr>
          <a:xfrm>
            <a:off x="5614219" y="465123"/>
            <a:ext cx="3529781" cy="5249877"/>
          </a:xfrm>
          <a:prstGeom prst="rect">
            <a:avLst/>
          </a:prstGeom>
          <a:noFill/>
          <a:ln>
            <a:noFill/>
          </a:ln>
        </p:spPr>
      </p:pic>
      <p:sp>
        <p:nvSpPr>
          <p:cNvPr id="89" name="Google Shape;89;p11"/>
          <p:cNvSpPr/>
          <p:nvPr/>
        </p:nvSpPr>
        <p:spPr>
          <a:xfrm>
            <a:off x="7078088" y="508980"/>
            <a:ext cx="425116"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Luz</a:t>
            </a:r>
            <a:endParaRPr/>
          </a:p>
        </p:txBody>
      </p:sp>
      <p:sp>
        <p:nvSpPr>
          <p:cNvPr id="90" name="Google Shape;90;p11"/>
          <p:cNvSpPr/>
          <p:nvPr/>
        </p:nvSpPr>
        <p:spPr>
          <a:xfrm>
            <a:off x="6303100" y="5249877"/>
            <a:ext cx="745269"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Câmera</a:t>
            </a:r>
            <a:endParaRPr/>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2121470"/>
            <a:ext cx="989373" cy="43088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a:solidFill>
                  <a:schemeClr val="dk1"/>
                </a:solidFill>
                <a:latin typeface="Arial"/>
                <a:ea typeface="Arial"/>
                <a:cs typeface="Arial"/>
                <a:sym typeface="Arial"/>
              </a:rPr>
              <a:t>raios de sobra</a:t>
            </a:r>
            <a:endParaRPr/>
          </a:p>
          <a:p>
            <a:pPr marL="0" marR="0" lvl="0" indent="0" algn="ctr" rtl="0">
              <a:spcBef>
                <a:spcPts val="0"/>
              </a:spcBef>
              <a:spcAft>
                <a:spcPts val="0"/>
              </a:spcAft>
              <a:buNone/>
            </a:pPr>
            <a:r>
              <a:rPr lang="pt-BR" sz="1100" i="1">
                <a:solidFill>
                  <a:schemeClr val="dk1"/>
                </a:solidFill>
                <a:latin typeface="Arial"/>
                <a:ea typeface="Arial"/>
                <a:cs typeface="Arial"/>
                <a:sym typeface="Arial"/>
              </a:rPr>
              <a:t>shadow rays</a:t>
            </a:r>
            <a:endParaRPr sz="1100" i="1">
              <a:solidFill>
                <a:schemeClr val="dk1"/>
              </a:solidFill>
              <a:latin typeface="Arial"/>
              <a:ea typeface="Arial"/>
              <a:cs typeface="Arial"/>
              <a:sym typeface="Arial"/>
            </a:endParaRPr>
          </a:p>
        </p:txBody>
      </p:sp>
      <p:sp>
        <p:nvSpPr>
          <p:cNvPr id="93" name="Google Shape;93;p11"/>
          <p:cNvSpPr/>
          <p:nvPr/>
        </p:nvSpPr>
        <p:spPr>
          <a:xfrm>
            <a:off x="354437" y="5444861"/>
            <a:ext cx="1523174"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Créditos: Segal et al. 92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919</Words>
  <Application>Microsoft Macintosh PowerPoint</Application>
  <PresentationFormat>On-screen Show (16:10)</PresentationFormat>
  <Paragraphs>158</Paragraphs>
  <Slides>34</Slides>
  <Notes>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Verdana</vt:lpstr>
      <vt:lpstr>Arial</vt:lpstr>
      <vt:lpstr>Open Sans</vt:lpstr>
      <vt:lpstr>Personalizar design</vt:lpstr>
      <vt:lpstr>PowerPoint Presentation</vt:lpstr>
      <vt:lpstr>Tópicos da Aula</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 </vt:lpstr>
      <vt:lpstr>Ambiente Occlusion</vt:lpstr>
      <vt:lpstr>Ambient Occlusion</vt:lpstr>
      <vt:lpstr>Ambient Occlusion usando o "espaço da tela"</vt:lpstr>
      <vt:lpstr>Buda sem Ambiente Occlusion</vt:lpstr>
      <vt:lpstr>Buda com Ambiente Occlusion</vt:lpstr>
      <vt:lpstr>Ambient Occlusion</vt:lpstr>
      <vt:lpstr>Reflexões</vt:lpstr>
      <vt:lpstr>O que está errado nessa figura?</vt:lpstr>
      <vt:lpstr>Reflexões</vt:lpstr>
      <vt:lpstr>Reflexões</vt:lpstr>
      <vt:lpstr>Relembrando: Espelho Perfeito</vt:lpstr>
      <vt:lpstr>Reflexão Perfeita</vt:lpstr>
      <vt:lpstr>Câmera pode ser usada para simular reflexão</vt:lpstr>
      <vt:lpstr>Reflexões Environment Map vs. Ray Tracing</vt:lpstr>
      <vt:lpstr>Reflexões Environment Map vs. Ray Tracing</vt:lpstr>
      <vt:lpstr>Reflexões Environment Map vs. Ray Tracing</vt:lpstr>
      <vt:lpstr>Interreflexões</vt:lpstr>
      <vt:lpstr>Interreflexões Difusas</vt:lpstr>
      <vt:lpstr>Luzes pré-computadas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4</cp:revision>
  <dcterms:modified xsi:type="dcterms:W3CDTF">2023-04-25T11:53:50Z</dcterms:modified>
</cp:coreProperties>
</file>